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2286000" marR="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64" name="Google Shape;64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40" name="Google Shape;140;p8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48" name="Google Shape;148;p10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72" name="Google Shape;72;p2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81" name="Google Shape;81;p3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91" name="Google Shape;91;p4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99" name="Google Shape;99;p5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" name="Google Shape;106;g257e921cfb6_2_0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07" name="Google Shape;107;g257e921cfb6_2_0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" name="Google Shape;114;g257e921cfb6_2_64:notes"/>
          <p:cNvSpPr/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57e921cfb6_2_6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24" name="Google Shape;124;p6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32" name="Google Shape;132;p7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userDrawn="1">
  <p:cSld name="TITLE_AND_BODY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/>
          <p:nvPr>
            <p:ph type="title"/>
          </p:nvPr>
        </p:nvSpPr>
        <p:spPr bwMode="auto"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21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/>
          <p:nvPr/>
        </p:nvSpPr>
        <p:spPr bwMode="auto"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  <a:defRPr/>
            </a:pP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" name="Google Shape;47;p22"/>
          <p:cNvSpPr txBox="1"/>
          <p:nvPr>
            <p:ph type="title"/>
          </p:nvPr>
        </p:nvSpPr>
        <p:spPr bwMode="auto"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22"/>
          <p:cNvSpPr txBox="1"/>
          <p:nvPr>
            <p:ph type="subTitle" idx="1"/>
          </p:nvPr>
        </p:nvSpPr>
        <p:spPr bwMode="auto"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22"/>
          <p:cNvSpPr txBox="1"/>
          <p:nvPr>
            <p:ph type="body" idx="2"/>
          </p:nvPr>
        </p:nvSpPr>
        <p:spPr bwMode="auto"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" name="Google Shape;50;p22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body" idx="1"/>
          </p:nvPr>
        </p:nvSpPr>
        <p:spPr bwMode="auto"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3" name="Google Shape;53;p23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 hasCustomPrompt="1"/>
          </p:nvPr>
        </p:nvSpPr>
        <p:spPr bwMode="auto"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56" name="Google Shape;56;p24"/>
          <p:cNvSpPr txBox="1"/>
          <p:nvPr>
            <p:ph type="body" idx="1"/>
          </p:nvPr>
        </p:nvSpPr>
        <p:spPr bwMode="auto"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24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1" preserve="0" showMasterPhAnim="0" showMasterSp="1" userDrawn="1">
  <p:cSld name="TITLE_AND_BODY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 bwMode="auto"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3;p13"/>
          <p:cNvSpPr txBox="1"/>
          <p:nvPr>
            <p:ph type="subTitle" idx="1"/>
          </p:nvPr>
        </p:nvSpPr>
        <p:spPr bwMode="auto"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13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2" preserve="0" showMasterPhAnim="0" showMasterSp="1" userDrawn="1">
  <p:cSld name="TITLE_AND_BODY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объект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15"/>
          <p:cNvSpPr txBox="1"/>
          <p:nvPr>
            <p:ph type="body" idx="1"/>
          </p:nvPr>
        </p:nvSpPr>
        <p:spPr bwMode="auto"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15"/>
          <p:cNvSpPr txBox="1"/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" name="Google Shape;21;p15"/>
          <p:cNvSpPr txBox="1"/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15"/>
          <p:cNvSpPr txBox="1"/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 bwMode="auto"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16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/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" name="Google Shape;28;p17"/>
          <p:cNvSpPr txBox="1"/>
          <p:nvPr>
            <p:ph type="body" idx="1"/>
          </p:nvPr>
        </p:nvSpPr>
        <p:spPr bwMode="auto"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17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" name="Google Shape;32;p18"/>
          <p:cNvSpPr txBox="1"/>
          <p:nvPr>
            <p:ph type="body" idx="1"/>
          </p:nvPr>
        </p:nvSpPr>
        <p:spPr bwMode="auto"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50"/>
            </a:lvl1pPr>
            <a:lvl2pPr marL="91440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33" name="Google Shape;33;p18"/>
          <p:cNvSpPr txBox="1"/>
          <p:nvPr>
            <p:ph type="body" idx="2"/>
          </p:nvPr>
        </p:nvSpPr>
        <p:spPr bwMode="auto"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50"/>
            </a:lvl1pPr>
            <a:lvl2pPr marL="91440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18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19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type="title"/>
          </p:nvPr>
        </p:nvSpPr>
        <p:spPr bwMode="auto">
          <a:xfrm>
            <a:off x="415600" y="740800"/>
            <a:ext cx="3744000" cy="100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20"/>
          <p:cNvSpPr txBox="1"/>
          <p:nvPr>
            <p:ph type="body" idx="1"/>
          </p:nvPr>
        </p:nvSpPr>
        <p:spPr bwMode="auto"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20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1"/>
          <p:cNvSpPr txBox="1"/>
          <p:nvPr>
            <p:ph type="body" idx="1"/>
          </p:nvPr>
        </p:nvSpPr>
        <p:spPr bwMode="auto"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914400" marR="0" lvl="1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1371600" marR="0" lvl="2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1828800" marR="0" lvl="3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2286000" marR="0" lvl="4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3200400" marR="0" lvl="6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3657600" marR="0" lvl="7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4114800" marR="0" lvl="8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1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https://vk.com/philosophy_ms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6" name="Google Shape;66;p1"/>
          <p:cNvPicPr/>
          <p:nvPr/>
        </p:nvPicPr>
        <p:blipFill>
          <a:blip r:embed="rId3">
            <a:alphaModFix/>
          </a:blip>
          <a:srcRect l="0" t="0" r="11911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 title="м"/>
          <p:cNvSpPr txBox="1"/>
          <p:nvPr/>
        </p:nvSpPr>
        <p:spPr bwMode="auto">
          <a:xfrm>
            <a:off x="6220325" y="1887411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pPr>
            <a: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СОЦИАЛЬНЫЕ МЕДИА </a:t>
            </a:r>
            <a:b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</a:br>
            <a: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ДЛЯ ФИЛОСОФИИ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8" name="Google Shape;68;p1"/>
          <p:cNvSpPr txBox="1"/>
          <p:nvPr/>
        </p:nvSpPr>
        <p:spPr bwMode="auto">
          <a:xfrm>
            <a:off x="6220325" y="3657603"/>
            <a:ext cx="5174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650" tIns="58300" rIns="116650" bIns="58300" anchor="t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>
                <a:solidFill>
                  <a:srgbClr val="A22184"/>
                </a:solidFill>
              </a:rPr>
              <a:t>Егор</a:t>
            </a:r>
            <a:br>
              <a:rPr lang="ru-RU" sz="3600" b="1">
                <a:solidFill>
                  <a:srgbClr val="A22184"/>
                </a:solidFill>
              </a:rPr>
            </a:br>
            <a:r>
              <a:rPr lang="ru-RU" sz="3600" b="1">
                <a:solidFill>
                  <a:srgbClr val="A22184"/>
                </a:solidFill>
              </a:rPr>
              <a:t>Алексеевич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/>
            </a:pPr>
            <a:endParaRPr sz="800" b="0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</a:rPr>
              <a:t>Студент, группа КИ23-17/1б</a:t>
            </a:r>
            <a:br>
              <a:rPr lang="ru-RU" sz="2000">
                <a:solidFill>
                  <a:srgbClr val="33348A"/>
                </a:solidFill>
              </a:rPr>
            </a:br>
            <a:r>
              <a:rPr lang="ru-RU" sz="2000">
                <a:solidFill>
                  <a:srgbClr val="33348A"/>
                </a:solidFill>
              </a:rPr>
              <a:t>Институт космических и информационных технологий</a:t>
            </a: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9" name="Google Shape;69;p1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180475" y="1664700"/>
            <a:ext cx="5658950" cy="32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" name="Google Shape;142;p8"/>
          <p:cNvPicPr/>
          <p:nvPr/>
        </p:nvPicPr>
        <p:blipFill>
          <a:blip r:embed="rId3">
            <a:alphaModFix/>
          </a:blip>
          <a:srcRect l="16540" t="7826" r="15671" b="10888"/>
          <a:stretch/>
        </p:blipFill>
        <p:spPr bwMode="auto">
          <a:xfrm>
            <a:off x="6342264" y="2757268"/>
            <a:ext cx="5508588" cy="371549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" name="Google Shape;143;p8"/>
          <p:cNvPicPr/>
          <p:nvPr/>
        </p:nvPicPr>
        <p:blipFill>
          <a:blip r:embed="rId4">
            <a:alphaModFix/>
          </a:blip>
          <a:srcRect l="0" t="0" r="11911" b="0"/>
          <a:stretch/>
        </p:blipFill>
        <p:spPr bwMode="auto">
          <a:xfrm>
            <a:off x="6015046" y="1124296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 title="м"/>
          <p:cNvSpPr txBox="1"/>
          <p:nvPr/>
        </p:nvSpPr>
        <p:spPr bwMode="auto">
          <a:xfrm>
            <a:off x="6220325" y="1127756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2800"/>
              <a:buFont typeface="Arial"/>
              <a:buNone/>
              <a:defRPr/>
            </a:pPr>
            <a:r>
              <a:rPr lang="ru-RU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СОЦИАЛЬНЫЕ МЕДИА </a:t>
            </a:r>
            <a:br>
              <a:rPr lang="ru-RU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</a:br>
            <a:r>
              <a:rPr lang="ru-RU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ДЛЯ ФИЛОСОФСКОГО СООБЩЕСТВА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5" name="Google Shape;145;p8"/>
          <p:cNvSpPr txBox="1"/>
          <p:nvPr/>
        </p:nvSpPr>
        <p:spPr bwMode="auto">
          <a:xfrm>
            <a:off x="563975" y="1124300"/>
            <a:ext cx="52722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П</a:t>
            </a:r>
            <a:r>
              <a:rPr lang="ru-RU" sz="1800" b="0" i="0" u="none" strike="noStrike" cap="none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римеры тематических философских сообществ в интернете</a:t>
            </a: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:</a:t>
            </a: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"Философия" на платформе Reddit. 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Философский форум "слово" на сайте "форумы"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Сайт “Философия” Ярославского государственного педагогического университета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/>
        </p:nvSpPr>
        <p:spPr bwMode="auto">
          <a:xfrm>
            <a:off x="6220325" y="308343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pPr>
            <a:r>
              <a:rPr lang="ru-RU" sz="32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Спасибо за внимание</a:t>
            </a:r>
            <a:endParaRPr sz="32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51" name="Google Shape;151;p10" descr="Платон / Православие.Ru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151750" y="2145763"/>
            <a:ext cx="3426375" cy="25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4" name="Google Shape;74;p2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/>
        </p:nvSpPr>
        <p:spPr bwMode="auto">
          <a:xfrm>
            <a:off x="6229718" y="1950815"/>
            <a:ext cx="5649543" cy="67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rgbClr val="A22184"/>
                </a:solidFill>
                <a:latin typeface="Arial"/>
                <a:ea typeface="Arial"/>
                <a:cs typeface="Arial"/>
              </a:rPr>
              <a:t>СОЦИАЛЬНЫЕ МЕДИА</a:t>
            </a:r>
            <a:endParaRPr sz="3600" b="1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6" name="Google Shape;76;p2"/>
          <p:cNvSpPr txBox="1"/>
          <p:nvPr/>
        </p:nvSpPr>
        <p:spPr bwMode="auto">
          <a:xfrm>
            <a:off x="6220325" y="297440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«Социальные медиа - это онлайн-коммуникация, </a:t>
            </a:r>
            <a:endParaRPr sz="16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в которой индивидуум плавно и гибко меняет свою роль, выступая то в качестве аудитории, то в качестве автора. Для этого используется социальное программное обеспечение, которое позволяет любому без специальных знаний в области кодирования размещать, комментировать, перемещать, редактировать информацию и создавать сообщества вокруг разделяемых интересов» </a:t>
            </a:r>
            <a:br>
              <a:rPr lang="ru-RU" sz="16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16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Д. Торнли</a:t>
            </a:r>
            <a:endParaRPr sz="16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endParaRPr sz="16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7" name="Google Shape;77;p2"/>
          <p:cNvSpPr txBox="1"/>
          <p:nvPr/>
        </p:nvSpPr>
        <p:spPr bwMode="auto">
          <a:xfrm>
            <a:off x="6220325" y="6245372"/>
            <a:ext cx="541156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r>
              <a:rPr lang="ru-RU" sz="1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https://cyberleninka.ru/article/n/k-voprosu-opredeleniya-ponyatiya-sotsialnye-media</a:t>
            </a:r>
            <a:endParaRPr sz="1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4432224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7998" y="921064"/>
            <a:ext cx="5449754" cy="5449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" name="Google Shape;83;p3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 bwMode="auto">
          <a:xfrm>
            <a:off x="6229718" y="1452217"/>
            <a:ext cx="5649543" cy="117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1" i="0" u="none" strike="noStrike" cap="none">
                <a:solidFill>
                  <a:srgbClr val="A22184"/>
                </a:solidFill>
                <a:latin typeface="Arial"/>
                <a:ea typeface="Arial"/>
                <a:cs typeface="Arial"/>
              </a:rPr>
              <a:t>ЗАЧЕМ ФИЛОСОФУ (ПРЕПОДАВАТЕЛЮ ФИЛОСОФИИ)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1" i="0" u="none" strike="noStrike" cap="none">
                <a:solidFill>
                  <a:srgbClr val="A22184"/>
                </a:solidFill>
                <a:latin typeface="Arial"/>
                <a:ea typeface="Arial"/>
                <a:cs typeface="Arial"/>
              </a:rPr>
              <a:t>ЦИФРОВЫЕ КОМПЕТЕНЦИИ?</a:t>
            </a:r>
            <a:endParaRPr sz="2400" b="1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" name="Google Shape;85;p3"/>
          <p:cNvSpPr txBox="1"/>
          <p:nvPr/>
        </p:nvSpPr>
        <p:spPr bwMode="auto">
          <a:xfrm>
            <a:off x="6220325" y="297440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/>
            </a:pP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Цифровые компетенции — это комплекс компетенций по работе </a:t>
            </a:r>
            <a:b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в цифровой среде и с цифровыми продуктами, включая активность </a:t>
            </a:r>
            <a:b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по созданию и сбору данных, их обработке и анализу, а также по автоматизации процессов с помощью компьютерных технологий</a:t>
            </a: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6" name="Google Shape;86;p3"/>
          <p:cNvSpPr txBox="1"/>
          <p:nvPr/>
        </p:nvSpPr>
        <p:spPr bwMode="auto">
          <a:xfrm>
            <a:off x="6220325" y="6245372"/>
            <a:ext cx="541156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r>
              <a:rPr lang="ru-RU" sz="1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из концепции развития цифровых компетенций студентов НИУ ВШЭ, 2020 г.</a:t>
            </a:r>
            <a:endParaRPr sz="1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7" name="Google Shape;87;p3"/>
          <p:cNvSpPr txBox="1"/>
          <p:nvPr/>
        </p:nvSpPr>
        <p:spPr bwMode="auto">
          <a:xfrm>
            <a:off x="513199" y="4391375"/>
            <a:ext cx="5321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Char char="●"/>
              <a:defRPr/>
            </a:pP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Философу или преподавателю философии цифровые компетенции необходимы для </a:t>
            </a: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эффективного </a:t>
            </a: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обмена идеями и проведения научных исследований. 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Char char="●"/>
              <a:defRPr/>
            </a:pP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Например, использование онлайн-платформ для проведения лекций или семинаров помогает привлечь молодых студентов, которые привыкли пользоваться </a:t>
            </a: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современными</a:t>
            </a: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 технологиями.</a:t>
            </a:r>
            <a:endParaRPr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279800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2499" y="109303"/>
            <a:ext cx="4137909" cy="4137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3" name="Google Shape;93;p4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/>
        </p:nvSpPr>
        <p:spPr bwMode="auto">
          <a:xfrm>
            <a:off x="6229718" y="1230618"/>
            <a:ext cx="5649543" cy="139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rgbClr val="A22184"/>
                </a:solidFill>
                <a:latin typeface="Arial"/>
                <a:ea typeface="Arial"/>
                <a:cs typeface="Arial"/>
              </a:rPr>
              <a:t>ВИДЫ СОЦИАЛЬНЫХ МЕДИА И ФИЛОСОФИЯ</a:t>
            </a:r>
            <a:endParaRPr sz="3600" b="1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5" name="Google Shape;95;p4"/>
          <p:cNvSpPr txBox="1"/>
          <p:nvPr/>
        </p:nvSpPr>
        <p:spPr bwMode="auto">
          <a:xfrm>
            <a:off x="6220325" y="297440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философские сайты, компьютерная анимация </a:t>
            </a:r>
            <a:b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 философским содержанием, компьютерные игры с философскими сюжетами и цитатами, философские онлайн-энциклопедия, социальные сети (страницы философов </a:t>
            </a:r>
            <a:b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и философским контентом), блоги философов </a:t>
            </a:r>
            <a:b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и по философским темам, мессенджеры,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форумы, видеохостинги (философские видео), подкасты, и др.</a:t>
            </a:r>
            <a:endParaRPr sz="18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6" name="Google Shape;96;p4" descr="Brick of knowledge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57600" y="959975"/>
            <a:ext cx="5395476" cy="30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1" name="Google Shape;101;p5"/>
          <p:cNvPicPr/>
          <p:nvPr/>
        </p:nvPicPr>
        <p:blipFill>
          <a:blip r:embed="rId3">
            <a:alphaModFix/>
          </a:blip>
          <a:srcRect l="9045" t="7004" r="9686" b="3427"/>
          <a:stretch/>
        </p:blipFill>
        <p:spPr bwMode="auto">
          <a:xfrm>
            <a:off x="6342265" y="2757268"/>
            <a:ext cx="5347988" cy="331543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5"/>
          <p:cNvPicPr/>
          <p:nvPr/>
        </p:nvPicPr>
        <p:blipFill>
          <a:blip r:embed="rId4">
            <a:alphaModFix/>
          </a:blip>
          <a:srcRect l="0" t="0" r="11911" b="0"/>
          <a:stretch/>
        </p:blipFill>
        <p:spPr bwMode="auto">
          <a:xfrm>
            <a:off x="6015046" y="1124296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 title="м"/>
          <p:cNvSpPr txBox="1"/>
          <p:nvPr/>
        </p:nvSpPr>
        <p:spPr bwMode="auto">
          <a:xfrm>
            <a:off x="6220325" y="1226232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200"/>
              <a:buFont typeface="Arial"/>
              <a:buNone/>
              <a:defRPr/>
            </a:pPr>
            <a: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ПЕРСОНАЛЬНЫЙ БРЕНД ФИЛОСОФА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4" name="Google Shape;104;p5"/>
          <p:cNvSpPr txBox="1"/>
          <p:nvPr/>
        </p:nvSpPr>
        <p:spPr bwMode="auto">
          <a:xfrm>
            <a:off x="549150" y="1124300"/>
            <a:ext cx="5277899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Примером инструмента для создания и ведения профиля ученого является ResearchGate. 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Этот ресурс позволяет исследователям размещать свои научные работы, обмениваться результатами и находить коллег по интересам. 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Пользователи могут создавать профили, добавлять свои публикации, а также отслеживать цитирования и взаимодействовать с другими учеными.</a:t>
            </a: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9" name="Google Shape;109;g257e921cfb6_2_0"/>
          <p:cNvPicPr/>
          <p:nvPr/>
        </p:nvPicPr>
        <p:blipFill>
          <a:blip r:embed="rId3">
            <a:alphaModFix/>
          </a:blip>
          <a:srcRect l="0" t="0" r="11909" b="0"/>
          <a:stretch/>
        </p:blipFill>
        <p:spPr bwMode="auto">
          <a:xfrm>
            <a:off x="6015046" y="1869883"/>
            <a:ext cx="6195713" cy="14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57e921cfb6_2_0" title="м"/>
          <p:cNvSpPr txBox="1"/>
          <p:nvPr/>
        </p:nvSpPr>
        <p:spPr bwMode="auto">
          <a:xfrm>
            <a:off x="6220325" y="1943683"/>
            <a:ext cx="56589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АТРИБУТЫ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1" name="Google Shape;111;g257e921cfb6_2_0"/>
          <p:cNvSpPr txBox="1"/>
          <p:nvPr/>
        </p:nvSpPr>
        <p:spPr bwMode="auto">
          <a:xfrm>
            <a:off x="6220325" y="3477009"/>
            <a:ext cx="56589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Узнаваемый образ (идеи)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Каналы на различных платформах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Тематический контент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Мероприятия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Стиль жизни?</a:t>
            </a:r>
            <a:endParaRPr sz="2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2" name="Google Shape;112;g257e921cfb6_2_0" descr="Атрибуты бренда: виды, примеры, разработка атрибутов | Блог OTVETDESIGN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725800" y="1869875"/>
            <a:ext cx="5081501" cy="272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" name="Google Shape;117;g257e921cfb6_2_64"/>
          <p:cNvPicPr/>
          <p:nvPr/>
        </p:nvPicPr>
        <p:blipFill>
          <a:blip r:embed="rId3">
            <a:alphaModFix/>
          </a:blip>
          <a:srcRect l="25751" t="10029" r="22715" b="7760"/>
          <a:stretch/>
        </p:blipFill>
        <p:spPr bwMode="auto">
          <a:xfrm>
            <a:off x="6342265" y="2757269"/>
            <a:ext cx="3608699" cy="35982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" name="Google Shape;118;g257e921cfb6_2_64"/>
          <p:cNvPicPr/>
          <p:nvPr/>
        </p:nvPicPr>
        <p:blipFill>
          <a:blip r:embed="rId4">
            <a:alphaModFix/>
          </a:blip>
          <a:srcRect l="0" t="0" r="11909" b="0"/>
          <a:stretch/>
        </p:blipFill>
        <p:spPr bwMode="auto">
          <a:xfrm>
            <a:off x="6015046" y="1124296"/>
            <a:ext cx="6195713" cy="14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57e921cfb6_2_64" title="м"/>
          <p:cNvSpPr txBox="1"/>
          <p:nvPr/>
        </p:nvSpPr>
        <p:spPr bwMode="auto">
          <a:xfrm>
            <a:off x="6220325" y="1212164"/>
            <a:ext cx="56589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ХОМСКИЙ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0" name="Google Shape;120;g257e921cfb6_2_64"/>
          <p:cNvSpPr txBox="1"/>
          <p:nvPr/>
        </p:nvSpPr>
        <p:spPr bwMode="auto">
          <a:xfrm>
            <a:off x="6220325" y="6442324"/>
            <a:ext cx="541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r>
              <a:rPr lang="ru-RU" sz="1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https://chomsky.info/</a:t>
            </a:r>
            <a:endParaRPr sz="1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1" name="Google Shape;121;g257e921cfb6_2_64"/>
          <p:cNvSpPr txBox="1"/>
          <p:nvPr/>
        </p:nvSpPr>
        <p:spPr bwMode="auto">
          <a:xfrm>
            <a:off x="437150" y="1212175"/>
            <a:ext cx="55779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А.Н. Хомский, известный лингвист и философ, также сделал вклад в философию языка и сознания. Вот некоторые из его философских трудов: 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1. "Синтаксические структуры" 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2. "</a:t>
            </a: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Aspects</a:t>
            </a: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 of the Theory of Syntax" 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3. "Language and Mind" 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4. "The Minimalist Program" 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5. "Knowledge of Language: Its Nature, Origin, and Use" 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Эти работы охватывают темы, связанные с природой языка, его структурой и влиянием на мышление.</a:t>
            </a:r>
            <a:endParaRPr sz="20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20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6" name="Google Shape;126;p6"/>
          <p:cNvPicPr/>
          <p:nvPr/>
        </p:nvPicPr>
        <p:blipFill>
          <a:blip r:embed="rId3">
            <a:alphaModFix/>
          </a:blip>
          <a:srcRect l="24764" t="11942" r="23378" b="15057"/>
          <a:stretch/>
        </p:blipFill>
        <p:spPr bwMode="auto">
          <a:xfrm>
            <a:off x="6342264" y="2757268"/>
            <a:ext cx="4692004" cy="371549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" name="Google Shape;127;p6"/>
          <p:cNvPicPr/>
          <p:nvPr/>
        </p:nvPicPr>
        <p:blipFill>
          <a:blip r:embed="rId4">
            <a:alphaModFix/>
          </a:blip>
          <a:srcRect l="0" t="0" r="11911" b="0"/>
          <a:stretch/>
        </p:blipFill>
        <p:spPr bwMode="auto">
          <a:xfrm>
            <a:off x="6015046" y="1124296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 title="м"/>
          <p:cNvSpPr txBox="1"/>
          <p:nvPr/>
        </p:nvSpPr>
        <p:spPr bwMode="auto">
          <a:xfrm>
            <a:off x="6220325" y="1226232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200"/>
              <a:buFont typeface="Arial"/>
              <a:buNone/>
              <a:defRPr/>
            </a:pPr>
            <a: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ТЕМАТИЧЕСКИЕ ФИЛОСОФСКИЕ ПАБЛИКИ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9" name="Google Shape;129;p6"/>
          <p:cNvSpPr txBox="1"/>
          <p:nvPr/>
        </p:nvSpPr>
        <p:spPr bwMode="auto">
          <a:xfrm>
            <a:off x="437100" y="1226225"/>
            <a:ext cx="5658900" cy="4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В социальной сети “вконтакте” есть несколько тематических пабликов, затрагивающих философию:</a:t>
            </a:r>
            <a:b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</a:br>
            <a:b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</a:br>
            <a:r>
              <a:rPr lang="ru-RU" sz="1100" b="1" i="1">
                <a:solidFill>
                  <a:srgbClr val="33348A"/>
                </a:solidFill>
              </a:rPr>
              <a:t>ФИЛОСОФИЯ / НАУКА / КУЛЬТУРА</a:t>
            </a:r>
            <a:endParaRPr sz="1100" b="1" i="1">
              <a:solidFill>
                <a:srgbClr val="33348A"/>
              </a:solidFill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lvl="0" indent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1100" b="1" i="1">
                <a:solidFill>
                  <a:srgbClr val="33348A"/>
                </a:solidFill>
              </a:rPr>
              <a:t>TWO-DIGIT ATHENAEU</a:t>
            </a:r>
            <a:r>
              <a:rPr lang="ru-RU" sz="1100" b="1" i="1">
                <a:solidFill>
                  <a:srgbClr val="33348A"/>
                </a:solidFill>
              </a:rPr>
              <a:t>M</a:t>
            </a:r>
            <a:endParaRPr sz="1100" b="1" i="1">
              <a:solidFill>
                <a:srgbClr val="33348A"/>
              </a:solidFill>
            </a:endParaRPr>
          </a:p>
          <a:p>
            <a:pPr marL="0" marR="0" lv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lvl="0" indent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1100" b="1" i="1">
                <a:solidFill>
                  <a:srgbClr val="33348A"/>
                </a:solidFill>
              </a:rPr>
              <a:t>ФИЛОСОФИЯ И КОНТРКУЛЬТУРА</a:t>
            </a:r>
            <a:endParaRPr sz="1100" b="1" i="1">
              <a:solidFill>
                <a:srgbClr val="33348A"/>
              </a:solidFill>
            </a:endParaRPr>
          </a:p>
          <a:p>
            <a:pPr marL="0" marR="0" lv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lvl="0" indent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1100" b="1" i="1">
                <a:solidFill>
                  <a:srgbClr val="33348A"/>
                </a:solidFill>
              </a:rPr>
              <a:t>LS PHILOSOPHY</a:t>
            </a:r>
            <a:endParaRPr sz="1100" b="1" i="1">
              <a:solidFill>
                <a:srgbClr val="33348A"/>
              </a:solidFill>
            </a:endParaRPr>
          </a:p>
          <a:p>
            <a:pPr marL="0" marR="0" lv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lvl="0" indent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1100" b="1" i="1">
                <a:solidFill>
                  <a:srgbClr val="33348A"/>
                </a:solidFill>
              </a:rPr>
              <a:t>INSOLARANCE CULT</a:t>
            </a:r>
            <a:endParaRPr sz="1100" b="1" i="1">
              <a:solidFill>
                <a:srgbClr val="33348A"/>
              </a:solidFill>
            </a:endParaRPr>
          </a:p>
          <a:p>
            <a:pPr marL="0" marR="0" lvl="0" indent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4" name="Google Shape;134;p7"/>
          <p:cNvPicPr/>
          <p:nvPr/>
        </p:nvPicPr>
        <p:blipFill>
          <a:blip r:embed="rId3">
            <a:alphaModFix/>
          </a:blip>
          <a:srcRect l="24402" t="15479" r="24168" b="10837"/>
          <a:stretch/>
        </p:blipFill>
        <p:spPr bwMode="auto">
          <a:xfrm>
            <a:off x="6342264" y="2757268"/>
            <a:ext cx="4610279" cy="371549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7"/>
          <p:cNvPicPr/>
          <p:nvPr/>
        </p:nvPicPr>
        <p:blipFill>
          <a:blip r:embed="rId4">
            <a:alphaModFix/>
          </a:blip>
          <a:srcRect l="0" t="0" r="11911" b="0"/>
          <a:stretch/>
        </p:blipFill>
        <p:spPr bwMode="auto">
          <a:xfrm>
            <a:off x="6015046" y="1124296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 title="м"/>
          <p:cNvSpPr txBox="1"/>
          <p:nvPr/>
        </p:nvSpPr>
        <p:spPr bwMode="auto">
          <a:xfrm>
            <a:off x="6220325" y="1226225"/>
            <a:ext cx="58950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СТРАНИЦЫ И ПАБЛИКИ ОРГАНИЗАЦИЙ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7" name="Google Shape;137;p7"/>
          <p:cNvSpPr txBox="1"/>
          <p:nvPr/>
        </p:nvSpPr>
        <p:spPr bwMode="auto">
          <a:xfrm>
            <a:off x="356150" y="1124300"/>
            <a:ext cx="5658900" cy="358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Примеры </a:t>
            </a:r>
            <a:r>
              <a:rPr lang="ru-RU" sz="1800" b="0" i="0" u="none" strike="noStrike" cap="none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страниц организаций, имеющих отношение к философии</a:t>
            </a: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Институт Философии (РАН): https://vk.com/iph_ras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Философский факультет МГУ: </a:t>
            </a:r>
            <a:r>
              <a:rPr lang="ru-RU" sz="1800" u="sng">
                <a:solidFill>
                  <a:srgbClr val="33348A"/>
                </a:solidFill>
                <a:latin typeface="Calibri"/>
                <a:ea typeface="Calibri"/>
                <a:cs typeface="Calibri"/>
                <a:hlinkClick r:id="rId5" tooltip="https://vk.com/philosophy_msu"/>
              </a:rPr>
              <a:t>https://vk.com/philosophy_msu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lvl="0" indent="0" algn="l">
              <a:lnSpc>
                <a:spcPct val="114999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</a:rPr>
              <a:t>Философский факультет РГГУ - официальная группа: </a:t>
            </a: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https://vk.com/ffrggu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ONLYOFFICE/8.3.1.25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1</cp:revision>
  <dcterms:modified xsi:type="dcterms:W3CDTF">2025-03-15T11:32:01Z</dcterms:modified>
</cp:coreProperties>
</file>